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6" r:id="rId9"/>
    <p:sldId id="265" r:id="rId10"/>
    <p:sldId id="262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A15F"/>
    <a:srgbClr val="F0240C"/>
    <a:srgbClr val="599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76F5-044B-4D24-9DCA-0424EEC75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3580-DDF5-4DCC-84C0-E3797FA8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78D2-B90A-46CA-B108-7DA60FD8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95673-74C0-478D-9B75-FF4C08F0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91C7E-B93B-4190-A6A4-F0B50167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2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C33-1574-424E-BCA3-4C9A75C1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39727-A082-46E3-859F-F7F2D1132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B7057-BFD1-40E2-B8BF-B32DE355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329D1-8941-4F8B-848B-BAAD0463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CB8-5E59-4CED-8DF9-46CFCB7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251F2-882E-47B5-A43D-9B0C0581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565D1-6407-4ED5-BAF2-745C39CA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4F0E-49FD-42FA-A7A2-D0C5F8C4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B9BF-3E62-47C2-B4EB-01D6687E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165F7-A89F-4BBE-B477-9357F286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9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45D1-E55B-4BBA-B482-A905A981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F499-6813-4A62-A91C-D2D044CC0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A43C-EBA7-4AFB-9A04-917DDB1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E1D17-6B5E-406B-986F-39A0940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E261C-524B-4949-9527-D354BE16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1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701-4CD5-41E0-8DFC-CF173CF7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D7A5-2584-49C6-A8A8-08FA7120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8BFF0-26CD-4781-9177-3B8E1B1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4C5E9-4ADF-43A6-BB77-D74A9862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8079-1BF0-4F7F-BEAE-B13F5218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31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0629-F057-4AAD-9D8D-8C5D3D94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B563-ACAE-4A37-97F0-4D628FBCB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40D2E-036A-4EB8-BE88-01317531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A2023-0743-43E6-A3B1-71ED217A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EB1F7-752E-4BA0-92D1-CD5B19F0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9C96B-CE1C-4228-B61C-644B9EC0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3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90C8-87FE-4AAB-BD38-6D7F7338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0A75-9397-47E2-836A-70164BEFC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B613A-F279-4093-8467-DCF772962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54A1C-B89B-4E3A-97F4-E2A42B10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0A392-CA30-4CAC-B529-B77C784D6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C6156-2038-4CAD-BAFA-C291A81D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FF0E8-F6D9-41E1-A7B4-C802191F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7E8FE-12FB-46B9-B41C-4791DEAD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E164-75F8-4157-8AA2-B5BF19FE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5803-7AF3-4E85-9389-D704A7E5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13665-EF70-4109-B7EA-DD0E084B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A84C7-7CE5-4782-98CE-9AA594D8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51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DFE01-CDBB-4BA4-B1FD-772D0D97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ED7A6-FB14-46B3-8FFB-18548882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EC57C-9A5D-425A-8A20-E76D981E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8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19C2-26DD-4772-88BE-A7C9F4A0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E1921-9EE6-4540-BC10-113EC9CE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7E30-B92B-48C4-975C-275407F6A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FCDA-B15A-4A67-B103-809B2F7E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11913-FA0B-4DBD-B7FD-5620831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B3B9-4F8A-42CD-8B89-B035AB8B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91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33D0-F960-40B8-9395-BF4F6FC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27178-49BF-4E95-A45C-E6E7F0C10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14723-BF9E-49D2-8995-492A737C5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DC039-CD17-437C-80EB-C3DCE2BC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DCFF0-D2C9-41C4-AB89-538A8BB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38F59-862E-4F19-9B36-8C6D0835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9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DA9E8-82EF-4C74-A9B7-FC98F91E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82FAE-BE36-4376-8A91-B2A52972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8A8E2-0F01-4972-8C09-21E6C4F49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636D-1149-4242-8FE8-544D74F4F006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5EC74-6D5B-4C78-B372-5F744867B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5245A-9C8D-4BED-AC3B-A6E9BC25C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0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BACF-56D3-414F-A220-BDB0DA624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Space-to-time conversion: </a:t>
            </a:r>
            <a:br>
              <a:rPr lang="en-GB" b="1" dirty="0"/>
            </a:br>
            <a:r>
              <a:rPr lang="en-GB" b="1" dirty="0"/>
              <a:t>oscillations in a DNN generate a temporal code</a:t>
            </a:r>
          </a:p>
        </p:txBody>
      </p:sp>
    </p:spTree>
    <p:extLst>
      <p:ext uri="{BB962C8B-B14F-4D97-AF65-F5344CB8AC3E}">
        <p14:creationId xmlns:p14="http://schemas.microsoft.com/office/powerpoint/2010/main" val="241498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Goal: temporal code in biologically plausible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9F006-D18A-4A21-8015-B9A5422E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Add linear decoder to </a:t>
            </a:r>
            <a:r>
              <a:rPr lang="en-GB" sz="2000" dirty="0" err="1"/>
              <a:t>CORnet</a:t>
            </a:r>
            <a:r>
              <a:rPr lang="en-GB" sz="2000" dirty="0"/>
              <a:t>-Z (</a:t>
            </a:r>
            <a:r>
              <a:rPr lang="en-GB" sz="2000" dirty="0" err="1"/>
              <a:t>Kubilius</a:t>
            </a:r>
            <a:r>
              <a:rPr lang="en-GB" sz="2000" dirty="0"/>
              <a:t> 2019) &amp; train on single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dynamical system function that generates oscillations capped at activation of the hidden node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Find layer in which hidden representations are ~additive (V1)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dynamics in layer V1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AC797-0FFB-4703-BF7B-8A17CDFE3663}"/>
              </a:ext>
            </a:extLst>
          </p:cNvPr>
          <p:cNvGrpSpPr>
            <a:grpSpLocks noChangeAspect="1"/>
          </p:cNvGrpSpPr>
          <p:nvPr/>
        </p:nvGrpSpPr>
        <p:grpSpPr>
          <a:xfrm>
            <a:off x="709677" y="3050724"/>
            <a:ext cx="11163670" cy="3807276"/>
            <a:chOff x="1573277" y="3602567"/>
            <a:chExt cx="9321458" cy="3179005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5051A4D-0C20-49A8-9244-D76D3AA0B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98"/>
            <a:stretch/>
          </p:blipFill>
          <p:spPr>
            <a:xfrm>
              <a:off x="5985933" y="3602567"/>
              <a:ext cx="4908802" cy="2890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8D912-E03B-4A26-A283-C5BA71F0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277" y="4145844"/>
              <a:ext cx="3953591" cy="2635728"/>
            </a:xfrm>
            <a:prstGeom prst="rect">
              <a:avLst/>
            </a:prstGeom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16E7CE13-C076-455D-9F9B-2E9205CA4790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4851400"/>
              <a:ext cx="2692400" cy="7112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5999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BE98D7-DCC7-4945-A9A0-BC21D66049C8}"/>
              </a:ext>
            </a:extLst>
          </p:cNvPr>
          <p:cNvSpPr txBox="1"/>
          <p:nvPr/>
        </p:nvSpPr>
        <p:spPr>
          <a:xfrm>
            <a:off x="6096000" y="6459129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dirty="0" err="1"/>
              <a:t>Tangledness</a:t>
            </a:r>
            <a:r>
              <a:rPr lang="en-GB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74ACE-9CD2-4DF3-9105-AA820DC7DBE3}"/>
              </a:ext>
            </a:extLst>
          </p:cNvPr>
          <p:cNvSpPr txBox="1"/>
          <p:nvPr/>
        </p:nvSpPr>
        <p:spPr>
          <a:xfrm>
            <a:off x="7678741" y="645912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~30 </a:t>
            </a:r>
            <a:r>
              <a:rPr lang="en-GB" dirty="0" err="1"/>
              <a:t>degr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9C8B-CC6E-4521-B60F-B09EB05A86A1}"/>
              </a:ext>
            </a:extLst>
          </p:cNvPr>
          <p:cNvSpPr txBox="1"/>
          <p:nvPr/>
        </p:nvSpPr>
        <p:spPr>
          <a:xfrm>
            <a:off x="10859928" y="645912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~40 </a:t>
            </a:r>
            <a:r>
              <a:rPr lang="en-GB" dirty="0" err="1"/>
              <a:t>degr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53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32A0DC9-622F-4A6B-89B0-9FC9373B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94" y="1993627"/>
            <a:ext cx="6952725" cy="4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3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34F26991-4B3D-4452-B7DC-710BBB49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5" y="1683297"/>
            <a:ext cx="10199430" cy="48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5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7224C-02A8-46FE-BBB9-62CBC8A4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00" y="1671865"/>
            <a:ext cx="9972400" cy="47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pic>
        <p:nvPicPr>
          <p:cNvPr id="5" name="Picture 4" descr="Diagram, histogram&#10;&#10;Description automatically generated">
            <a:extLst>
              <a:ext uri="{FF2B5EF4-FFF2-40B4-BE49-F238E27FC236}">
                <a16:creationId xmlns:a16="http://schemas.microsoft.com/office/drawing/2014/main" id="{2BB60228-786F-44F7-AECC-C8B0F0CC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9" y="1522019"/>
            <a:ext cx="9740875" cy="47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Hypothesis: alpha-gamma temporal code solves bottleneck problem in ventral stream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1E7767-F2E3-454A-9406-93FC88EFA505}"/>
              </a:ext>
            </a:extLst>
          </p:cNvPr>
          <p:cNvGrpSpPr/>
          <p:nvPr/>
        </p:nvGrpSpPr>
        <p:grpSpPr>
          <a:xfrm>
            <a:off x="6150179" y="1616402"/>
            <a:ext cx="6006363" cy="5120848"/>
            <a:chOff x="5883846" y="1500991"/>
            <a:chExt cx="6006363" cy="51208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DD9AE5F-381F-4E18-B337-C71FC7BB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83846" y="1500991"/>
              <a:ext cx="5731105" cy="5120848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6ADDBCBF-1AB4-47C2-A799-3A96A22F3405}"/>
                </a:ext>
              </a:extLst>
            </p:cNvPr>
            <p:cNvCxnSpPr/>
            <p:nvPr/>
          </p:nvCxnSpPr>
          <p:spPr>
            <a:xfrm rot="10800000" flipV="1">
              <a:off x="9436470" y="4911932"/>
              <a:ext cx="975360" cy="132080"/>
            </a:xfrm>
            <a:prstGeom prst="curvedConnector3">
              <a:avLst>
                <a:gd name="adj1" fmla="val -22816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E6864342-E2CE-4A24-9DA1-0B15FA54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067" y="4830415"/>
              <a:ext cx="477720" cy="213598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FA4FA7-9678-45E4-8DFC-9258DC1A9CF0}"/>
                </a:ext>
              </a:extLst>
            </p:cNvPr>
            <p:cNvSpPr txBox="1"/>
            <p:nvPr/>
          </p:nvSpPr>
          <p:spPr>
            <a:xfrm>
              <a:off x="10137806" y="5249996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Gamma (&gt;30 Hz)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3C7624-8397-45DD-9DEF-2DDB4F8A764D}"/>
                </a:ext>
              </a:extLst>
            </p:cNvPr>
            <p:cNvSpPr txBox="1"/>
            <p:nvPr/>
          </p:nvSpPr>
          <p:spPr>
            <a:xfrm>
              <a:off x="9985979" y="440413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Alpha (8-12 Hz)</a:t>
              </a:r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682BBEF-D5D3-4187-B4D7-A7A8A9681F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0"/>
          <a:stretch/>
        </p:blipFill>
        <p:spPr>
          <a:xfrm>
            <a:off x="838200" y="2644586"/>
            <a:ext cx="6548849" cy="30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Toy model: Space-to-time conversion by alpha oscillations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30D34F-3A87-45F4-AC4C-F88BBFCF8FC1}"/>
              </a:ext>
            </a:extLst>
          </p:cNvPr>
          <p:cNvGrpSpPr/>
          <p:nvPr/>
        </p:nvGrpSpPr>
        <p:grpSpPr>
          <a:xfrm>
            <a:off x="2509797" y="1692979"/>
            <a:ext cx="9725476" cy="4203561"/>
            <a:chOff x="2306947" y="1196488"/>
            <a:chExt cx="9725476" cy="42035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A09240-104F-47C4-A7A7-829516701740}"/>
                </a:ext>
              </a:extLst>
            </p:cNvPr>
            <p:cNvGrpSpPr/>
            <p:nvPr/>
          </p:nvGrpSpPr>
          <p:grpSpPr>
            <a:xfrm>
              <a:off x="2306947" y="1196488"/>
              <a:ext cx="9725476" cy="4203561"/>
              <a:chOff x="2306947" y="1196488"/>
              <a:chExt cx="9725476" cy="420356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4A1E469-20A2-4A42-AE4F-08D02E604CE7}"/>
                  </a:ext>
                </a:extLst>
              </p:cNvPr>
              <p:cNvGrpSpPr/>
              <p:nvPr/>
            </p:nvGrpSpPr>
            <p:grpSpPr>
              <a:xfrm>
                <a:off x="2306947" y="1196488"/>
                <a:ext cx="9725476" cy="4203561"/>
                <a:chOff x="2466524" y="1372632"/>
                <a:chExt cx="9725476" cy="4203561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FE324E5-495A-4FA2-A966-DCF293FEA98F}"/>
                    </a:ext>
                  </a:extLst>
                </p:cNvPr>
                <p:cNvGrpSpPr/>
                <p:nvPr/>
              </p:nvGrpSpPr>
              <p:grpSpPr>
                <a:xfrm>
                  <a:off x="2466524" y="1372632"/>
                  <a:ext cx="9725476" cy="4203561"/>
                  <a:chOff x="2603360" y="1688496"/>
                  <a:chExt cx="9011074" cy="3855774"/>
                </a:xfrm>
              </p:grpSpPr>
              <p:pic>
                <p:nvPicPr>
                  <p:cNvPr id="17" name="Picture 16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1A9B7ADE-122F-469E-9397-18061CCA77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214" t="8749" b="44574"/>
                  <a:stretch/>
                </p:blipFill>
                <p:spPr>
                  <a:xfrm>
                    <a:off x="2603360" y="1870815"/>
                    <a:ext cx="8970161" cy="3673455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26BE2F2-75F7-47AB-BE1D-98DC2D09163E}"/>
                      </a:ext>
                    </a:extLst>
                  </p:cNvPr>
                  <p:cNvSpPr/>
                  <p:nvPr/>
                </p:nvSpPr>
                <p:spPr>
                  <a:xfrm>
                    <a:off x="7746765" y="1688496"/>
                    <a:ext cx="3619621" cy="4507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24166F7A-ED57-4F1D-B7DA-09A032D40384}"/>
                      </a:ext>
                    </a:extLst>
                  </p:cNvPr>
                  <p:cNvSpPr/>
                  <p:nvPr/>
                </p:nvSpPr>
                <p:spPr>
                  <a:xfrm>
                    <a:off x="8203328" y="5100158"/>
                    <a:ext cx="3411106" cy="3726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08E215A-484F-4851-A190-1C4F67AADDD3}"/>
                    </a:ext>
                  </a:extLst>
                </p:cNvPr>
                <p:cNvGrpSpPr/>
                <p:nvPr/>
              </p:nvGrpSpPr>
              <p:grpSpPr>
                <a:xfrm>
                  <a:off x="2615269" y="2292802"/>
                  <a:ext cx="896950" cy="1280992"/>
                  <a:chOff x="2113844" y="2277725"/>
                  <a:chExt cx="896950" cy="1280992"/>
                </a:xfrm>
              </p:grpSpPr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CE059926-5CC5-4949-BBAE-4DA6FC775E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421167">
                    <a:off x="2113844" y="2277725"/>
                    <a:ext cx="890743" cy="364480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561A376-C67C-450A-AB22-3CA7D6262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7384" y="3184646"/>
                    <a:ext cx="870744" cy="345028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9B29343-3ED5-4939-80E1-7CE36A1F3B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7384" y="2294811"/>
                    <a:ext cx="0" cy="889835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09ACBDD-15A2-4686-A06A-750F4B5EF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794" y="2617896"/>
                    <a:ext cx="0" cy="940821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9B8D3A9-7578-441B-BF6F-DDB4FDB66CCA}"/>
                  </a:ext>
                </a:extLst>
              </p:cNvPr>
              <p:cNvSpPr/>
              <p:nvPr/>
            </p:nvSpPr>
            <p:spPr>
              <a:xfrm>
                <a:off x="6146648" y="1511412"/>
                <a:ext cx="280657" cy="280657"/>
              </a:xfrm>
              <a:prstGeom prst="ellipse">
                <a:avLst/>
              </a:prstGeom>
              <a:solidFill>
                <a:srgbClr val="F0240C"/>
              </a:solidFill>
              <a:ln>
                <a:solidFill>
                  <a:srgbClr val="F024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6DBE8F-AED2-481B-9C8A-4EC355A1B045}"/>
                </a:ext>
              </a:extLst>
            </p:cNvPr>
            <p:cNvSpPr txBox="1"/>
            <p:nvPr/>
          </p:nvSpPr>
          <p:spPr>
            <a:xfrm>
              <a:off x="6208102" y="147605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chemeClr val="bg1"/>
                  </a:solidFill>
                </a:rPr>
                <a:t>θ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7CB7166-7FB1-4C76-AA07-721789358CE9}"/>
              </a:ext>
            </a:extLst>
          </p:cNvPr>
          <p:cNvSpPr txBox="1"/>
          <p:nvPr/>
        </p:nvSpPr>
        <p:spPr>
          <a:xfrm>
            <a:off x="274320" y="2814147"/>
            <a:ext cx="364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Weight sharing: </a:t>
            </a:r>
          </a:p>
          <a:p>
            <a:r>
              <a:rPr lang="en-GB" dirty="0"/>
              <a:t>convolutional kernel </a:t>
            </a:r>
          </a:p>
          <a:p>
            <a:r>
              <a:rPr lang="en-GB" dirty="0"/>
              <a:t>sliding over quadrants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0C485-B90E-43DE-85E9-482CE855437C}"/>
              </a:ext>
            </a:extLst>
          </p:cNvPr>
          <p:cNvSpPr txBox="1"/>
          <p:nvPr/>
        </p:nvSpPr>
        <p:spPr>
          <a:xfrm>
            <a:off x="6601214" y="1314047"/>
            <a:ext cx="406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Adaptation term: </a:t>
            </a:r>
            <a:r>
              <a:rPr lang="en-GB" dirty="0"/>
              <a:t>un-sustained activation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CBAB1-E379-457B-8814-D1423EB841EB}"/>
              </a:ext>
            </a:extLst>
          </p:cNvPr>
          <p:cNvSpPr txBox="1"/>
          <p:nvPr/>
        </p:nvSpPr>
        <p:spPr>
          <a:xfrm>
            <a:off x="6586215" y="5759094"/>
            <a:ext cx="406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Pulsed inhibition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5BACA-5254-4884-BE2C-BEF6A90B7C1F}"/>
                  </a:ext>
                </a:extLst>
              </p:cNvPr>
              <p:cNvSpPr txBox="1"/>
              <p:nvPr/>
            </p:nvSpPr>
            <p:spPr>
              <a:xfrm>
                <a:off x="8433342" y="1818283"/>
                <a:ext cx="3819228" cy="964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l-GR" b="1" i="1" smtClean="0">
                                <a:solidFill>
                                  <a:srgbClr val="F0240C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b="0" dirty="0"/>
                  <a:t>)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5BACA-5254-4884-BE2C-BEF6A90B7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342" y="1818283"/>
                <a:ext cx="3819228" cy="964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7E9F9C-E975-4F2E-BD75-88EF73563ED7}"/>
                  </a:ext>
                </a:extLst>
              </p:cNvPr>
              <p:cNvSpPr txBox="1"/>
              <p:nvPr/>
            </p:nvSpPr>
            <p:spPr>
              <a:xfrm>
                <a:off x="7497443" y="6214053"/>
                <a:ext cx="7292566" cy="522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b="1" i="1" smtClean="0">
                                <a:solidFill>
                                  <a:srgbClr val="0CA15F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GB" b="1" i="1" smtClean="0">
                                <a:solidFill>
                                  <a:srgbClr val="0CA15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1" i="1" smtClean="0">
                                <a:solidFill>
                                  <a:srgbClr val="0CA15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 smtClean="0">
                                <a:solidFill>
                                  <a:srgbClr val="0CA15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b="0" dirty="0"/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7E9F9C-E975-4F2E-BD75-88EF7356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443" y="6214053"/>
                <a:ext cx="7292566" cy="522194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86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Toy model: Space-to-time conversion by alpha oscillations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46E5A8-AA11-49C4-9E5B-B003587D4F4A}"/>
              </a:ext>
            </a:extLst>
          </p:cNvPr>
          <p:cNvGrpSpPr>
            <a:grpSpLocks noChangeAspect="1"/>
          </p:cNvGrpSpPr>
          <p:nvPr/>
        </p:nvGrpSpPr>
        <p:grpSpPr>
          <a:xfrm>
            <a:off x="545164" y="2048029"/>
            <a:ext cx="11101671" cy="3647525"/>
            <a:chOff x="588226" y="2616992"/>
            <a:chExt cx="10271307" cy="3374704"/>
          </a:xfrm>
        </p:grpSpPr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598039C-560C-47E2-BBB1-50732074F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41"/>
            <a:stretch/>
          </p:blipFill>
          <p:spPr>
            <a:xfrm>
              <a:off x="588226" y="2616992"/>
              <a:ext cx="3409614" cy="3374704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C82A87D1-D2A8-4C92-A94A-475740338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6"/>
            <a:stretch/>
          </p:blipFill>
          <p:spPr>
            <a:xfrm>
              <a:off x="4290497" y="2616992"/>
              <a:ext cx="6569036" cy="3374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74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Goal: temporal code in biologically plausible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9F006-D18A-4A21-8015-B9A5422E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Add linear decoder to </a:t>
            </a:r>
            <a:r>
              <a:rPr lang="en-GB" sz="2000" dirty="0" err="1"/>
              <a:t>CORnet</a:t>
            </a:r>
            <a:r>
              <a:rPr lang="en-GB" sz="2000" dirty="0"/>
              <a:t>-Z (</a:t>
            </a:r>
            <a:r>
              <a:rPr lang="en-GB" sz="2000" dirty="0" err="1"/>
              <a:t>Kubilius</a:t>
            </a:r>
            <a:r>
              <a:rPr lang="en-GB" sz="2000" dirty="0"/>
              <a:t> 2019) &amp; train on single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dynamical function that generates oscillations capped at activation of the hidden node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Add dynamics to the decoder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833305-BD90-4AAC-B22D-A96929066ABF}"/>
              </a:ext>
            </a:extLst>
          </p:cNvPr>
          <p:cNvGrpSpPr/>
          <p:nvPr/>
        </p:nvGrpSpPr>
        <p:grpSpPr>
          <a:xfrm>
            <a:off x="2326652" y="2867844"/>
            <a:ext cx="6339828" cy="3732897"/>
            <a:chOff x="2326652" y="2867844"/>
            <a:chExt cx="6339828" cy="3732897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5051A4D-0C20-49A8-9244-D76D3AA0B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98"/>
            <a:stretch/>
          </p:blipFill>
          <p:spPr>
            <a:xfrm>
              <a:off x="2326652" y="2867844"/>
              <a:ext cx="6339828" cy="3732897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242DE2AD-F2E7-4BD8-B30A-675A0C723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14" t="45263" r="6009" b="47176"/>
            <a:stretch/>
          </p:blipFill>
          <p:spPr>
            <a:xfrm>
              <a:off x="8334703" y="5542185"/>
              <a:ext cx="302885" cy="445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70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 err="1"/>
              <a:t>FitzHugh</a:t>
            </a:r>
            <a:r>
              <a:rPr lang="en-GB" sz="3600" b="1" dirty="0"/>
              <a:t>-Nagumo function</a:t>
            </a:r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14C952A0-5477-43DF-B03F-152A0F52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6" y="3651175"/>
            <a:ext cx="9423884" cy="297195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5B24CF-02BA-4E30-88BF-CBE2FC959A63}"/>
              </a:ext>
            </a:extLst>
          </p:cNvPr>
          <p:cNvGrpSpPr/>
          <p:nvPr/>
        </p:nvGrpSpPr>
        <p:grpSpPr>
          <a:xfrm>
            <a:off x="2622578" y="1013623"/>
            <a:ext cx="6946844" cy="2538328"/>
            <a:chOff x="2374709" y="959474"/>
            <a:chExt cx="6946844" cy="25383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901569-6D0C-4171-B6E6-856BAEE78637}"/>
                </a:ext>
              </a:extLst>
            </p:cNvPr>
            <p:cNvGrpSpPr/>
            <p:nvPr/>
          </p:nvGrpSpPr>
          <p:grpSpPr>
            <a:xfrm>
              <a:off x="2374709" y="959474"/>
              <a:ext cx="6946844" cy="2538328"/>
              <a:chOff x="2262949" y="771302"/>
              <a:chExt cx="7442582" cy="2836810"/>
            </a:xfrm>
          </p:grpSpPr>
          <p:pic>
            <p:nvPicPr>
              <p:cNvPr id="12" name="Picture 1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6C329D8-939E-4DE2-9E05-FCA1EF80C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949" y="1969728"/>
                <a:ext cx="7442582" cy="1638384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B142390-25FC-4714-B7A6-6F76E22D6627}"/>
                  </a:ext>
                </a:extLst>
              </p:cNvPr>
              <p:cNvCxnSpPr/>
              <p:nvPr/>
            </p:nvCxnSpPr>
            <p:spPr>
              <a:xfrm>
                <a:off x="6258560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AE4F512-50ED-4CD4-841B-59A4A73EDCF9}"/>
                  </a:ext>
                </a:extLst>
              </p:cNvPr>
              <p:cNvCxnSpPr/>
              <p:nvPr/>
            </p:nvCxnSpPr>
            <p:spPr>
              <a:xfrm>
                <a:off x="5105943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70A0067-4CB8-42B4-BDAA-D74E14BA1EF5}"/>
                  </a:ext>
                </a:extLst>
              </p:cNvPr>
              <p:cNvCxnSpPr/>
              <p:nvPr/>
            </p:nvCxnSpPr>
            <p:spPr>
              <a:xfrm>
                <a:off x="7850622" y="1831878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𝑤𝐼</m:t>
                              </m:r>
                            </m:e>
                          </m:nary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C0BD9D86-5ABE-43AC-912C-3B7D09C26183}"/>
                  </a:ext>
                </a:extLst>
              </p:cNvPr>
              <p:cNvSpPr/>
              <p:nvPr/>
            </p:nvSpPr>
            <p:spPr>
              <a:xfrm rot="5400000">
                <a:off x="6948902" y="678204"/>
                <a:ext cx="211369" cy="1592054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607" r="-11607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72582-CA75-49F7-AD09-2DAD56A3BD89}"/>
                </a:ext>
              </a:extLst>
            </p:cNvPr>
            <p:cNvSpPr/>
            <p:nvPr/>
          </p:nvSpPr>
          <p:spPr>
            <a:xfrm>
              <a:off x="6906835" y="2800413"/>
              <a:ext cx="1748893" cy="6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\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22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decoder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A391D671-EBEC-43F3-BFC1-401F0A46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2000795"/>
            <a:ext cx="8608246" cy="41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decoder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0A6DABAD-BFFA-4816-88A1-D3BA7AF6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60" y="2414726"/>
            <a:ext cx="8298611" cy="396603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81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decoder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8676CB3-5DF2-46FC-8468-82D11B8D4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56" y="1873159"/>
            <a:ext cx="9253888" cy="44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245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Space-to-time conversion:  oscillations in a DNN generate a temporal code</vt:lpstr>
      <vt:lpstr>Hypothesis: alpha-gamma temporal code solves bottleneck problem in ventral stream</vt:lpstr>
      <vt:lpstr>Toy model: Space-to-time conversion by alpha oscillations</vt:lpstr>
      <vt:lpstr>Toy model: Space-to-time conversion by alpha oscillations</vt:lpstr>
      <vt:lpstr>Goal: temporal code in biologically plausible network</vt:lpstr>
      <vt:lpstr>FitzHugh-Nagumo function</vt:lpstr>
      <vt:lpstr>Dynamics in decoder</vt:lpstr>
      <vt:lpstr>Dynamics in decoder</vt:lpstr>
      <vt:lpstr>Dynamics in decoder</vt:lpstr>
      <vt:lpstr>Goal: temporal code in biologically plausible network</vt:lpstr>
      <vt:lpstr>Dynamics in V1</vt:lpstr>
      <vt:lpstr>Dynamics in V1</vt:lpstr>
      <vt:lpstr>Dynamics in V1</vt:lpstr>
      <vt:lpstr>Dynamics in V1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Katharina Duecker (PhD Psychology Lab FT)</dc:creator>
  <cp:lastModifiedBy>Katharina Duecker (Psychology)</cp:lastModifiedBy>
  <cp:revision>15</cp:revision>
  <dcterms:created xsi:type="dcterms:W3CDTF">2022-07-19T20:14:59Z</dcterms:created>
  <dcterms:modified xsi:type="dcterms:W3CDTF">2022-10-17T14:19:46Z</dcterms:modified>
</cp:coreProperties>
</file>